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56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44"/>
        <p:guide pos="37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870E4F47-8CC4-4F59-B4C1-42B5AAA5CEFE}">
      <dgm:prSet phldrT="[文本]" phldr="1"/>
      <dgm:spPr/>
      <dgm:t>
        <a:bodyPr/>
        <a:p>
          <a:endParaRPr lang="zh-CN" altLang="en-US"/>
        </a:p>
      </dgm:t>
    </dgm:pt>
    <dgm:pt modelId="{3D1AB2CA-88A4-4E4C-9A8A-508DF0E06639}" cxnId="{D147CD80-335D-498A-9508-C0C638FDA314}" type="parTrans">
      <dgm:prSet/>
      <dgm:spPr/>
    </dgm:pt>
    <dgm:pt modelId="{856E2728-BF00-49C7-82BA-8F4DCB00940B}" cxnId="{D147CD80-335D-498A-9508-C0C638FDA314}" type="sibTrans">
      <dgm:prSet/>
      <dgm:spPr/>
    </dgm:pt>
    <dgm:pt modelId="{1AA64000-5F0F-47A8-A435-2AF8D82F28B1}">
      <dgm:prSet phldrT="[文本]" phldr="1"/>
      <dgm:spPr/>
      <dgm:t>
        <a:bodyPr/>
        <a:p>
          <a:endParaRPr lang="zh-CN" altLang="en-US"/>
        </a:p>
      </dgm:t>
    </dgm:pt>
    <dgm:pt modelId="{845A32C3-0E8A-4EED-972E-FC6F9A8364F8}" cxnId="{CD198745-E7C0-4103-B227-A3382C1F2660}" type="parTrans">
      <dgm:prSet/>
      <dgm:spPr/>
    </dgm:pt>
    <dgm:pt modelId="{C0D86BAE-7711-4781-A574-7BE0EA273229}" cxnId="{CD198745-E7C0-4103-B227-A3382C1F2660}" type="sibTrans">
      <dgm:prSet/>
      <dgm:spPr/>
    </dgm:pt>
    <dgm:pt modelId="{9C12F5BE-AC2F-4662-8DFA-C79428950CF2}">
      <dgm:prSet phldrT="[文本]" phldr="1"/>
      <dgm:spPr/>
      <dgm:t>
        <a:bodyPr/>
        <a:p>
          <a:endParaRPr lang="zh-CN" altLang="en-US"/>
        </a:p>
      </dgm:t>
    </dgm:pt>
    <dgm:pt modelId="{E2B7565C-BEBF-47B7-AC71-10023CB96091}" cxnId="{640919E7-045C-4B2E-A2B1-F67EA5F80E13}" type="parTrans">
      <dgm:prSet/>
      <dgm:spPr/>
    </dgm:pt>
    <dgm:pt modelId="{BE48B07B-4C6F-4C50-9D7F-CE1D6590BF95}" cxnId="{640919E7-045C-4B2E-A2B1-F67EA5F80E13}" type="sibTrans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D198745-E7C0-4103-B227-A3382C1F2660}" srcId="{9D527559-FDD8-4274-B634-C7FBCF5BC573}" destId="{1AA64000-5F0F-47A8-A435-2AF8D82F28B1}" srcOrd="1" destOrd="0" parTransId="{845A32C3-0E8A-4EED-972E-FC6F9A8364F8}" sibTransId="{C0D86BAE-7711-4781-A574-7BE0EA273229}"/>
    <dgm:cxn modelId="{3D678649-AA75-4B0F-B127-F4751FE4F9A7}" type="presOf" srcId="{870E4F47-8CC4-4F59-B4C1-42B5AAA5CEFE}" destId="{67FF3BB9-6612-4697-87EE-EC66312779BE}" srcOrd="0" destOrd="0" presId="urn:microsoft.com/office/officeart/2005/8/layout/chevron1"/>
    <dgm:cxn modelId="{640919E7-045C-4B2E-A2B1-F67EA5F80E13}" srcId="{9D527559-FDD8-4274-B634-C7FBCF5BC573}" destId="{9C12F5BE-AC2F-4662-8DFA-C79428950CF2}" srcOrd="2" destOrd="0" parTransId="{E2B7565C-BEBF-47B7-AC71-10023CB96091}" sibTransId="{BE48B07B-4C6F-4C50-9D7F-CE1D6590BF95}"/>
    <dgm:cxn modelId="{D147CD80-335D-498A-9508-C0C638FDA314}" srcId="{9D527559-FDD8-4274-B634-C7FBCF5BC573}" destId="{870E4F47-8CC4-4F59-B4C1-42B5AAA5CEFE}" srcOrd="0" destOrd="0" parTransId="{3D1AB2CA-88A4-4E4C-9A8A-508DF0E06639}" sibTransId="{856E2728-BF00-49C7-82BA-8F4DCB00940B}"/>
    <dgm:cxn modelId="{D973E438-1DAE-4DFB-A645-19CBE029D79F}" type="presOf" srcId="{9C12F5BE-AC2F-4662-8DFA-C79428950CF2}" destId="{74437C11-3810-488A-B265-8C8037793D77}" srcOrd="0" destOrd="0" presId="urn:microsoft.com/office/officeart/2005/8/layout/chevron1"/>
    <dgm:cxn modelId="{999080EF-27FD-497A-877C-17E9836F0101}" type="presOf" srcId="{9D527559-FDD8-4274-B634-C7FBCF5BC573}" destId="{60E81CF5-4537-4C2F-8762-598D2E914097}" srcOrd="0" destOrd="0" presId="urn:microsoft.com/office/officeart/2005/8/layout/chevron1"/>
    <dgm:cxn modelId="{67C11C09-46CD-44C1-AFBA-151EA54585B5}" type="presOf" srcId="{1AA64000-5F0F-47A8-A435-2AF8D82F28B1}" destId="{D3000CD6-B08B-4D3B-8D2A-7F1C26A23961}" srcOrd="0" destOrd="0" presId="urn:microsoft.com/office/officeart/2005/8/layout/chevron1"/>
    <dgm:cxn modelId="{6763834F-59E9-4D1A-A8ED-E9CCD7AD85A9}" type="presParOf" srcId="{60E81CF5-4537-4C2F-8762-598D2E914097}" destId="{67FF3BB9-6612-4697-87EE-EC66312779BE}" srcOrd="0" destOrd="0" presId="urn:microsoft.com/office/officeart/2005/8/layout/chevron1"/>
    <dgm:cxn modelId="{E5CF89D8-E36F-4888-9724-0C2F99363519}" type="presParOf" srcId="{60E81CF5-4537-4C2F-8762-598D2E914097}" destId="{E484CEA2-673C-4A85-8A00-8580D721B29A}" srcOrd="1" destOrd="0" presId="urn:microsoft.com/office/officeart/2005/8/layout/chevron1"/>
    <dgm:cxn modelId="{AF92912A-FF8F-403F-A90C-2D2D5774E31B}" type="presParOf" srcId="{60E81CF5-4537-4C2F-8762-598D2E914097}" destId="{D3000CD6-B08B-4D3B-8D2A-7F1C26A23961}" srcOrd="2" destOrd="0" presId="urn:microsoft.com/office/officeart/2005/8/layout/chevron1"/>
    <dgm:cxn modelId="{02F4D871-E77F-4501-A7C8-5DBF9DD67628}" type="presParOf" srcId="{60E81CF5-4537-4C2F-8762-598D2E914097}" destId="{1773A515-DFFE-41F0-B581-98757CBEC16E}" srcOrd="3" destOrd="0" presId="urn:microsoft.com/office/officeart/2005/8/layout/chevron1"/>
    <dgm:cxn modelId="{923B60BA-15FF-404E-8E72-A18FCE0FBB36}" type="presParOf" srcId="{60E81CF5-4537-4C2F-8762-598D2E914097}" destId="{74437C11-3810-488A-B265-8C8037793D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23990" cy="3442335"/>
        <a:chOff x="0" y="0"/>
        <a:chExt cx="6523990" cy="3442335"/>
      </a:xfrm>
    </dsp:grpSpPr>
    <dsp:sp modelId="{67FF3BB9-6612-4697-87EE-EC66312779BE}">
      <dsp:nvSpPr>
        <dsp:cNvPr id="3" name="燕尾形 2"/>
        <dsp:cNvSpPr/>
      </dsp:nvSpPr>
      <dsp:spPr bwMode="white">
        <a:xfrm>
          <a:off x="0" y="1255168"/>
          <a:ext cx="2329996" cy="931999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53340" rIns="53340" bIns="5334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0" y="1255168"/>
        <a:ext cx="2329996" cy="931999"/>
      </dsp:txXfrm>
    </dsp:sp>
    <dsp:sp modelId="{D3000CD6-B08B-4D3B-8D2A-7F1C26A23961}">
      <dsp:nvSpPr>
        <dsp:cNvPr id="4" name="燕尾形 3"/>
        <dsp:cNvSpPr/>
      </dsp:nvSpPr>
      <dsp:spPr bwMode="white">
        <a:xfrm>
          <a:off x="2096997" y="1255168"/>
          <a:ext cx="2329996" cy="931999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53340" rIns="53340" bIns="5334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096997" y="1255168"/>
        <a:ext cx="2329996" cy="931999"/>
      </dsp:txXfrm>
    </dsp:sp>
    <dsp:sp modelId="{74437C11-3810-488A-B265-8C8037793D77}">
      <dsp:nvSpPr>
        <dsp:cNvPr id="5" name="燕尾形 4"/>
        <dsp:cNvSpPr/>
      </dsp:nvSpPr>
      <dsp:spPr bwMode="white">
        <a:xfrm>
          <a:off x="4193994" y="1255168"/>
          <a:ext cx="2329996" cy="931999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53340" rIns="53340" bIns="5334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193994" y="1255168"/>
        <a:ext cx="2329996" cy="93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84988"/>
            <a:chOff x="0" y="0"/>
            <a:chExt cx="5760" cy="4337"/>
          </a:xfrm>
        </p:grpSpPr>
        <p:pic>
          <p:nvPicPr>
            <p:cNvPr id="8" name="Picture 14" descr="PPT上标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PPT下标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95"/>
              <a:ext cx="576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s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5600" y="2478405"/>
            <a:ext cx="1193800" cy="1235710"/>
          </a:xfrm>
          <a:prstGeom prst="ellipse">
            <a:avLst/>
          </a:prstGeom>
          <a:solidFill>
            <a:srgbClr val="D1D1D1"/>
          </a:solidFill>
          <a:ln>
            <a:noFill/>
          </a:ln>
        </p:spPr>
        <p:txBody>
          <a:bodyPr lIns="0" tIns="0" rIns="0" bIns="0" anchor="ctr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7AD0EB"/>
              </a:buClr>
              <a:buFont typeface="幼圆" panose="02010509060101010101" pitchFamily="49" charset="-122"/>
              <a:buChar char=" "/>
              <a:defRPr sz="2000">
                <a:solidFill>
                  <a:srgbClr val="7D7D7D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75635" y="1869440"/>
            <a:ext cx="7874000" cy="2274570"/>
          </a:xfrm>
        </p:spPr>
        <p:txBody>
          <a:bodyPr>
            <a:noAutofit/>
          </a:bodyPr>
          <a:p>
            <a:pPr algn="l" fontAlgn="auto">
              <a:lnSpc>
                <a:spcPct val="140000"/>
              </a:lnSpc>
              <a:spcBef>
                <a:spcPts val="600"/>
              </a:spcBef>
            </a:pP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学生学平险</a:t>
            </a:r>
            <a:r>
              <a:rPr lang="en-US" altLang="zh-CN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微信理赔</a:t>
            </a:r>
            <a:b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4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操作说明</a:t>
            </a:r>
            <a:endParaRPr lang="zh-CN" altLang="en-US" sz="48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27100" y="683260"/>
            <a:ext cx="10815955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理赔查询：可查询报案人所报的所有案件以及对应的案件状态。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IMG_2083"/>
          <p:cNvPicPr>
            <a:picLocks noChangeAspect="1"/>
          </p:cNvPicPr>
          <p:nvPr/>
        </p:nvPicPr>
        <p:blipFill>
          <a:blip r:embed="rId1"/>
          <a:srcRect t="4410" r="4500" b="17360"/>
          <a:stretch>
            <a:fillRect/>
          </a:stretch>
        </p:blipFill>
        <p:spPr>
          <a:xfrm>
            <a:off x="440690" y="1560195"/>
            <a:ext cx="2802890" cy="46983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27100" y="5362575"/>
            <a:ext cx="962025" cy="6661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0690" y="5074285"/>
            <a:ext cx="852170" cy="28829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IMG_2084"/>
          <p:cNvPicPr>
            <a:picLocks noChangeAspect="1"/>
          </p:cNvPicPr>
          <p:nvPr/>
        </p:nvPicPr>
        <p:blipFill>
          <a:blip r:embed="rId2"/>
          <a:srcRect t="5316" r="3618" b="28775"/>
          <a:stretch>
            <a:fillRect/>
          </a:stretch>
        </p:blipFill>
        <p:spPr>
          <a:xfrm>
            <a:off x="3243580" y="1532255"/>
            <a:ext cx="3043555" cy="46983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7400" y="2821940"/>
            <a:ext cx="2724150" cy="12147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IMG_2085"/>
          <p:cNvPicPr>
            <a:picLocks noChangeAspect="1"/>
          </p:cNvPicPr>
          <p:nvPr/>
        </p:nvPicPr>
        <p:blipFill>
          <a:blip r:embed="rId3"/>
          <a:srcRect t="5582" r="6290" b="29449"/>
          <a:stretch>
            <a:fillRect/>
          </a:stretch>
        </p:blipFill>
        <p:spPr>
          <a:xfrm>
            <a:off x="6287135" y="1532255"/>
            <a:ext cx="3084195" cy="47040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87135" y="3601720"/>
            <a:ext cx="1454150" cy="9169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IMG_2086"/>
          <p:cNvPicPr>
            <a:picLocks noChangeAspect="1"/>
          </p:cNvPicPr>
          <p:nvPr/>
        </p:nvPicPr>
        <p:blipFill>
          <a:blip r:embed="rId4"/>
          <a:srcRect t="6156" r="6689" b="29557"/>
          <a:stretch>
            <a:fillRect/>
          </a:stretch>
        </p:blipFill>
        <p:spPr>
          <a:xfrm>
            <a:off x="9106535" y="1560195"/>
            <a:ext cx="2879090" cy="467614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761220" y="3870325"/>
            <a:ext cx="692785" cy="10121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>
            <a:off x="9930130" y="4955540"/>
            <a:ext cx="354965" cy="704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71330" y="5660390"/>
            <a:ext cx="1830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资料未上传完整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七、理赔进度查询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27100" y="718820"/>
            <a:ext cx="10815955" cy="97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单证上传按钮：可查询未上传完整的所有单证，并直接补传（包括太平金科因资料不齐回退的案件）。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IMG_2083"/>
          <p:cNvPicPr>
            <a:picLocks noChangeAspect="1"/>
          </p:cNvPicPr>
          <p:nvPr/>
        </p:nvPicPr>
        <p:blipFill>
          <a:blip r:embed="rId1"/>
          <a:srcRect t="4410" r="4500" b="17360"/>
          <a:stretch>
            <a:fillRect/>
          </a:stretch>
        </p:blipFill>
        <p:spPr>
          <a:xfrm>
            <a:off x="1141095" y="1689735"/>
            <a:ext cx="2802890" cy="4698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8115" y="5400675"/>
            <a:ext cx="997585" cy="6921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IMG_2087"/>
          <p:cNvPicPr>
            <a:picLocks noChangeAspect="1"/>
          </p:cNvPicPr>
          <p:nvPr/>
        </p:nvPicPr>
        <p:blipFill>
          <a:blip r:embed="rId2"/>
          <a:srcRect t="5239" b="22554"/>
          <a:stretch>
            <a:fillRect/>
          </a:stretch>
        </p:blipFill>
        <p:spPr>
          <a:xfrm>
            <a:off x="4563110" y="1652270"/>
            <a:ext cx="2787650" cy="4699000"/>
          </a:xfrm>
          <a:prstGeom prst="rect">
            <a:avLst/>
          </a:prstGeom>
        </p:spPr>
      </p:pic>
      <p:pic>
        <p:nvPicPr>
          <p:cNvPr id="7" name="图片 6" descr="IMG_2088"/>
          <p:cNvPicPr>
            <a:picLocks noChangeAspect="1"/>
          </p:cNvPicPr>
          <p:nvPr/>
        </p:nvPicPr>
        <p:blipFill>
          <a:blip r:embed="rId3"/>
          <a:srcRect t="5373" b="19870"/>
          <a:stretch>
            <a:fillRect/>
          </a:stretch>
        </p:blipFill>
        <p:spPr>
          <a:xfrm>
            <a:off x="8033385" y="1652270"/>
            <a:ext cx="3039745" cy="46983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441690" y="3631565"/>
            <a:ext cx="2223135" cy="12395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八、单证补传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太平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0" y="1143000"/>
            <a:ext cx="178593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-5715" y="3429000"/>
            <a:ext cx="12190095" cy="1511300"/>
            <a:chOff x="2400" y="5400"/>
            <a:chExt cx="14400" cy="238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2400" y="5625"/>
              <a:ext cx="7200" cy="213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/>
            </a:p>
          </p:txBody>
        </p:sp>
        <p:sp>
          <p:nvSpPr>
            <p:cNvPr id="7" name="矩形 5"/>
            <p:cNvSpPr>
              <a:spLocks noChangeArrowheads="1"/>
            </p:cNvSpPr>
            <p:nvPr/>
          </p:nvSpPr>
          <p:spPr bwMode="auto">
            <a:xfrm>
              <a:off x="9600" y="5625"/>
              <a:ext cx="7200" cy="213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en-US"/>
            </a:p>
          </p:txBody>
        </p:sp>
        <p:pic>
          <p:nvPicPr>
            <p:cNvPr id="5" name="TextBox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1" y="5400"/>
              <a:ext cx="5240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63295" y="802640"/>
            <a:ext cx="10066020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点击理赔申请后，进入我的保单展示页面，选择本次索赔的险种后，点击下一步进入理赔申请录入页面。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542925" rtl="0">
              <a:lnSpc>
                <a:spcPct val="130000"/>
              </a:lnSpc>
              <a:defRPr/>
            </a:pP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四、选择出险保单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4893310" y="1901190"/>
          <a:ext cx="6523990" cy="344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" y="2689860"/>
            <a:ext cx="2682875" cy="38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689860"/>
            <a:ext cx="265938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90" y="2667000"/>
            <a:ext cx="266827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5" y="2670810"/>
            <a:ext cx="2673985" cy="37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988797" y="808216"/>
            <a:ext cx="8234372" cy="185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微信的“添加朋友”中选择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公众号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，再搜索：“太平财险”（注意：选只有四个字的那个）或“</a:t>
            </a:r>
            <a:r>
              <a:rPr lang="en-US" altLang="zh-CN" sz="2200" b="1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tpcx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-v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”（注意：“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”是中间那个短横杠，下横杠“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_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”、波浪线“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~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”以及长横杠“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”都是错误的），然后完成关注即可。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3565" y="640080"/>
            <a:ext cx="1809115" cy="18649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关注微信服务号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27100" y="683260"/>
            <a:ext cx="10066020" cy="22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微信服务号以后在“个人中心→身份认证”中先完成个人信息的认证，就能看到内部员工激活的链接入口，激活后您不仅可以使用客户的所有功能，还将拥有专属功能（目前只开通了车险的专属代报案功能）。需要注意的是：认证时，需填写本人真实信息，否则无法完成内部员工的激活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542925" rtl="0">
              <a:lnSpc>
                <a:spcPct val="130000"/>
              </a:lnSpc>
              <a:defRPr/>
            </a:pP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" y="2663190"/>
            <a:ext cx="2054860" cy="42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40" y="2663190"/>
            <a:ext cx="2034540" cy="41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60" y="2643505"/>
            <a:ext cx="1990725" cy="40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85" y="2616200"/>
            <a:ext cx="2004060" cy="409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二、完成身份认证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90905" y="687070"/>
            <a:ext cx="10066020" cy="97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完成个人信息的认证后，点击服务专区</a:t>
            </a:r>
            <a:r>
              <a:rPr lang="en-US" altLang="zh-CN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sz="2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意健险理赔，进入理赔申请页面，录入出险人信息后，点击理赔申请。</a:t>
            </a:r>
            <a:endParaRPr lang="zh-CN" altLang="en-US" sz="2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IMG_2072"/>
          <p:cNvPicPr>
            <a:picLocks noChangeAspect="1"/>
          </p:cNvPicPr>
          <p:nvPr/>
        </p:nvPicPr>
        <p:blipFill>
          <a:blip r:embed="rId1"/>
          <a:srcRect l="1873" t="6081" r="9944" b="12524"/>
          <a:stretch>
            <a:fillRect/>
          </a:stretch>
        </p:blipFill>
        <p:spPr>
          <a:xfrm>
            <a:off x="7865110" y="1666240"/>
            <a:ext cx="2994025" cy="4835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89440" y="2917825"/>
            <a:ext cx="864235" cy="2876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三、录入出险人信息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IMG_2679"/>
          <p:cNvPicPr>
            <a:picLocks noChangeAspect="1"/>
          </p:cNvPicPr>
          <p:nvPr/>
        </p:nvPicPr>
        <p:blipFill>
          <a:blip r:embed="rId2"/>
          <a:srcRect t="5490" b="3725"/>
          <a:stretch>
            <a:fillRect/>
          </a:stretch>
        </p:blipFill>
        <p:spPr>
          <a:xfrm>
            <a:off x="724535" y="1666240"/>
            <a:ext cx="2799080" cy="4925695"/>
          </a:xfrm>
          <a:prstGeom prst="rect">
            <a:avLst/>
          </a:prstGeom>
        </p:spPr>
      </p:pic>
      <p:pic>
        <p:nvPicPr>
          <p:cNvPr id="14" name="图片 13" descr="IMG_2680"/>
          <p:cNvPicPr>
            <a:picLocks noChangeAspect="1"/>
          </p:cNvPicPr>
          <p:nvPr/>
        </p:nvPicPr>
        <p:blipFill>
          <a:blip r:embed="rId3"/>
          <a:srcRect t="6496" b="2620"/>
          <a:stretch>
            <a:fillRect/>
          </a:stretch>
        </p:blipFill>
        <p:spPr>
          <a:xfrm>
            <a:off x="4027170" y="1657985"/>
            <a:ext cx="3217545" cy="49339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17110" y="3458210"/>
            <a:ext cx="864235" cy="4806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09115" y="6214110"/>
            <a:ext cx="864235" cy="2876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63295" y="802640"/>
            <a:ext cx="10066020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点击理赔申请后，进入我的保单展示页面，选择本次索赔的险种后，点击下一步进入理赔申请录入页面。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542925" rtl="0">
              <a:lnSpc>
                <a:spcPct val="130000"/>
              </a:lnSpc>
              <a:defRPr/>
            </a:pP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 descr="IMG_2073"/>
          <p:cNvPicPr>
            <a:picLocks noChangeAspect="1"/>
          </p:cNvPicPr>
          <p:nvPr/>
        </p:nvPicPr>
        <p:blipFill>
          <a:blip r:embed="rId1"/>
          <a:srcRect l="1829" t="5222" r="3307" b="13090"/>
          <a:stretch>
            <a:fillRect/>
          </a:stretch>
        </p:blipFill>
        <p:spPr>
          <a:xfrm>
            <a:off x="4762500" y="1616710"/>
            <a:ext cx="3096260" cy="4895215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四、选择出险保单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6925" y="683260"/>
            <a:ext cx="10540365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依次录入理赔申请信息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提交，录入银行账号信息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提交，温馨提示报案成功及报案号码。点击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单证上传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542925" rtl="0">
              <a:lnSpc>
                <a:spcPct val="130000"/>
              </a:lnSpc>
              <a:defRPr/>
            </a:pP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IMG_2074"/>
          <p:cNvPicPr>
            <a:picLocks noChangeAspect="1"/>
          </p:cNvPicPr>
          <p:nvPr/>
        </p:nvPicPr>
        <p:blipFill>
          <a:blip r:embed="rId1"/>
          <a:srcRect l="365" t="4392" r="639" b="15367"/>
          <a:stretch>
            <a:fillRect/>
          </a:stretch>
        </p:blipFill>
        <p:spPr>
          <a:xfrm>
            <a:off x="875665" y="1609090"/>
            <a:ext cx="3015615" cy="5110480"/>
          </a:xfrm>
          <a:prstGeom prst="rect">
            <a:avLst/>
          </a:prstGeom>
        </p:spPr>
      </p:pic>
      <p:pic>
        <p:nvPicPr>
          <p:cNvPr id="3" name="图片 2" descr="IMG_2075"/>
          <p:cNvPicPr>
            <a:picLocks noChangeAspect="1"/>
          </p:cNvPicPr>
          <p:nvPr/>
        </p:nvPicPr>
        <p:blipFill>
          <a:blip r:embed="rId2"/>
          <a:srcRect t="4618" b="20297"/>
          <a:stretch>
            <a:fillRect/>
          </a:stretch>
        </p:blipFill>
        <p:spPr>
          <a:xfrm>
            <a:off x="4538345" y="1609090"/>
            <a:ext cx="3142615" cy="5110480"/>
          </a:xfrm>
          <a:prstGeom prst="rect">
            <a:avLst/>
          </a:prstGeom>
        </p:spPr>
      </p:pic>
      <p:pic>
        <p:nvPicPr>
          <p:cNvPr id="5" name="图片 4" descr="IMG_2076"/>
          <p:cNvPicPr>
            <a:picLocks noChangeAspect="1"/>
          </p:cNvPicPr>
          <p:nvPr/>
        </p:nvPicPr>
        <p:blipFill>
          <a:blip r:embed="rId3"/>
          <a:srcRect t="4006" b="23393"/>
          <a:stretch>
            <a:fillRect/>
          </a:stretch>
        </p:blipFill>
        <p:spPr>
          <a:xfrm>
            <a:off x="8227060" y="1718945"/>
            <a:ext cx="3110865" cy="48914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38345" y="5076190"/>
            <a:ext cx="2447925" cy="5346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743315" y="3941445"/>
            <a:ext cx="2376170" cy="13785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64650" y="4797425"/>
            <a:ext cx="1079500" cy="4318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五、录入出险信息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05155" y="683260"/>
            <a:ext cx="11441430" cy="14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单证上传页面：包括身份证上传、门诊和住院病历上传、费用清单上传、发票上传、银行账号上传。每类资料均设有相关提示。同时提醒，上传的影像格式仅支持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jpg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jpeg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png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tif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pdf</a:t>
            </a: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，非以上格式请勿上传。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IMG_2080"/>
          <p:cNvPicPr>
            <a:picLocks noChangeAspect="1"/>
          </p:cNvPicPr>
          <p:nvPr/>
        </p:nvPicPr>
        <p:blipFill>
          <a:blip r:embed="rId1"/>
          <a:srcRect t="4454" b="31758"/>
          <a:stretch>
            <a:fillRect/>
          </a:stretch>
        </p:blipFill>
        <p:spPr>
          <a:xfrm>
            <a:off x="9243060" y="2019935"/>
            <a:ext cx="2804160" cy="4549775"/>
          </a:xfrm>
          <a:prstGeom prst="rect">
            <a:avLst/>
          </a:prstGeom>
        </p:spPr>
      </p:pic>
      <p:pic>
        <p:nvPicPr>
          <p:cNvPr id="3" name="图片 2" descr="IMG_2077"/>
          <p:cNvPicPr>
            <a:picLocks noChangeAspect="1"/>
          </p:cNvPicPr>
          <p:nvPr/>
        </p:nvPicPr>
        <p:blipFill>
          <a:blip r:embed="rId2"/>
          <a:srcRect t="5758" r="5030" b="27403"/>
          <a:stretch>
            <a:fillRect/>
          </a:stretch>
        </p:blipFill>
        <p:spPr>
          <a:xfrm>
            <a:off x="300355" y="2019935"/>
            <a:ext cx="2855595" cy="4569460"/>
          </a:xfrm>
          <a:prstGeom prst="rect">
            <a:avLst/>
          </a:prstGeom>
        </p:spPr>
      </p:pic>
      <p:pic>
        <p:nvPicPr>
          <p:cNvPr id="6" name="图片 5" descr="IMG_2079"/>
          <p:cNvPicPr>
            <a:picLocks noChangeAspect="1"/>
          </p:cNvPicPr>
          <p:nvPr/>
        </p:nvPicPr>
        <p:blipFill>
          <a:blip r:embed="rId3"/>
          <a:srcRect t="5064" b="29927"/>
          <a:stretch>
            <a:fillRect/>
          </a:stretch>
        </p:blipFill>
        <p:spPr>
          <a:xfrm>
            <a:off x="6380480" y="2000250"/>
            <a:ext cx="2726055" cy="4530090"/>
          </a:xfrm>
          <a:prstGeom prst="rect">
            <a:avLst/>
          </a:prstGeom>
        </p:spPr>
      </p:pic>
      <p:pic>
        <p:nvPicPr>
          <p:cNvPr id="7" name="图片 6" descr="IMG_2078"/>
          <p:cNvPicPr>
            <a:picLocks noChangeAspect="1"/>
          </p:cNvPicPr>
          <p:nvPr/>
        </p:nvPicPr>
        <p:blipFill>
          <a:blip r:embed="rId4"/>
          <a:srcRect t="4708" b="25291"/>
          <a:stretch>
            <a:fillRect/>
          </a:stretch>
        </p:blipFill>
        <p:spPr>
          <a:xfrm>
            <a:off x="3394075" y="2000250"/>
            <a:ext cx="2811145" cy="4550410"/>
          </a:xfrm>
          <a:prstGeom prst="rect">
            <a:avLst/>
          </a:prstGeom>
        </p:spPr>
      </p:pic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六、上传索赔资料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27100" y="683260"/>
            <a:ext cx="10815955" cy="97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rtl="0"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单证上传页面：包括身份证上传、门诊和住院病历上传、费用清单上传、发票上传、银行账号上传。每类资料均设有相关提示。</a:t>
            </a:r>
            <a:endParaRPr lang="zh-CN" altLang="en-US" sz="2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IMG_2083"/>
          <p:cNvPicPr>
            <a:picLocks noChangeAspect="1"/>
          </p:cNvPicPr>
          <p:nvPr/>
        </p:nvPicPr>
        <p:blipFill>
          <a:blip r:embed="rId1"/>
          <a:srcRect t="4410" b="17360"/>
          <a:stretch>
            <a:fillRect/>
          </a:stretch>
        </p:blipFill>
        <p:spPr>
          <a:xfrm>
            <a:off x="8774430" y="1654175"/>
            <a:ext cx="3215640" cy="4848225"/>
          </a:xfrm>
          <a:prstGeom prst="rect">
            <a:avLst/>
          </a:prstGeom>
        </p:spPr>
      </p:pic>
      <p:pic>
        <p:nvPicPr>
          <p:cNvPr id="8" name="图片 7" descr="IMG_2081"/>
          <p:cNvPicPr>
            <a:picLocks noChangeAspect="1"/>
          </p:cNvPicPr>
          <p:nvPr/>
        </p:nvPicPr>
        <p:blipFill>
          <a:blip r:embed="rId2"/>
          <a:srcRect l="-328" t="4280" r="2058" b="37115"/>
          <a:stretch>
            <a:fillRect/>
          </a:stretch>
        </p:blipFill>
        <p:spPr>
          <a:xfrm>
            <a:off x="1083945" y="1654175"/>
            <a:ext cx="3477260" cy="4967605"/>
          </a:xfrm>
          <a:prstGeom prst="rect">
            <a:avLst/>
          </a:prstGeom>
        </p:spPr>
      </p:pic>
      <p:pic>
        <p:nvPicPr>
          <p:cNvPr id="9" name="图片 8" descr="IMG_2082"/>
          <p:cNvPicPr>
            <a:picLocks noChangeAspect="1"/>
          </p:cNvPicPr>
          <p:nvPr/>
        </p:nvPicPr>
        <p:blipFill>
          <a:blip r:embed="rId3"/>
          <a:srcRect t="4761" b="25255"/>
          <a:stretch>
            <a:fillRect/>
          </a:stretch>
        </p:blipFill>
        <p:spPr>
          <a:xfrm>
            <a:off x="4919980" y="1654175"/>
            <a:ext cx="3413125" cy="50209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832215" y="2493010"/>
            <a:ext cx="1151890" cy="215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53975" y="238760"/>
            <a:ext cx="684657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defTabSz="685800" eaLnBrk="1" hangingPunct="1">
              <a:spcBef>
                <a:spcPct val="0"/>
              </a:spcBef>
              <a:buNone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六、上传索赔资料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439_12*i*1"/>
  <p:tag name="KSO_WM_TEMPLATE_CATEGORY" val="custom"/>
  <p:tag name="KSO_WM_TEMPLATE_INDEX" val="439"/>
  <p:tag name="KSO_WM_UNIT_INDEX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439"/>
  <p:tag name="KSO_WM_UNIT_TYPE" val="a"/>
  <p:tag name="KSO_WM_UNIT_INDEX" val="1"/>
  <p:tag name="KSO_WM_UNIT_ID" val="custom439_12*a*1"/>
  <p:tag name="KSO_WM_UNIT_CLEAR" val="1"/>
  <p:tag name="KSO_WM_UNIT_LAYERLEVEL" val="1"/>
  <p:tag name="KSO_WM_UNIT_VALUE" val="4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WPS 演示</Application>
  <PresentationFormat>全屏显示(4:3)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幼圆</vt:lpstr>
      <vt:lpstr>Calibri</vt:lpstr>
      <vt:lpstr>微软雅黑</vt:lpstr>
      <vt:lpstr>Arial Unicode MS</vt:lpstr>
      <vt:lpstr>Office 主题</vt:lpstr>
      <vt:lpstr>教职工团意险微信理赔         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夏清怡</cp:lastModifiedBy>
  <cp:revision>252</cp:revision>
  <dcterms:created xsi:type="dcterms:W3CDTF">2018-04-20T10:13:00Z</dcterms:created>
  <dcterms:modified xsi:type="dcterms:W3CDTF">2022-01-04T03:07:08Z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D4240CE68084416CA8C8C4555D512D7E</vt:lpwstr>
  </property>
</Properties>
</file>